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5143500" type="screen16x9"/>
  <p:notesSz cx="7559675" cy="106918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6;p9"/>
          <p:cNvSpPr/>
          <p:nvPr/>
        </p:nvSpPr>
        <p:spPr>
          <a:xfrm>
            <a:off x="4572000" y="0"/>
            <a:ext cx="4569840" cy="51415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54;p13"/>
          <p:cNvSpPr/>
          <p:nvPr/>
        </p:nvSpPr>
        <p:spPr>
          <a:xfrm>
            <a:off x="311760" y="1245254"/>
            <a:ext cx="8518320" cy="10811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419" sz="5200" b="1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INFORME ANUAL </a:t>
            </a:r>
            <a:r>
              <a:rPr lang="es-419" sz="5200" b="1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 2.022</a:t>
            </a:r>
            <a:r>
              <a:rPr lang="es-419" sz="5200" b="1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. </a:t>
            </a:r>
            <a:r>
              <a:rPr lang="es-419" sz="5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s-ES" sz="5200" b="0" strike="noStrike" spc="-1" dirty="0">
              <a:latin typeface="Arial"/>
            </a:endParaRPr>
          </a:p>
        </p:txBody>
      </p:sp>
      <p:pic>
        <p:nvPicPr>
          <p:cNvPr id="116" name="Google Shape;55;p13"/>
          <p:cNvPicPr/>
          <p:nvPr/>
        </p:nvPicPr>
        <p:blipFill>
          <a:blip r:embed="rId2"/>
          <a:stretch/>
        </p:blipFill>
        <p:spPr>
          <a:xfrm>
            <a:off x="3051804" y="2326449"/>
            <a:ext cx="3038231" cy="181952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23;p24"/>
          <p:cNvPicPr/>
          <p:nvPr/>
        </p:nvPicPr>
        <p:blipFill>
          <a:blip r:embed="rId2"/>
          <a:stretch/>
        </p:blipFill>
        <p:spPr>
          <a:xfrm>
            <a:off x="436418" y="3857400"/>
            <a:ext cx="1285200" cy="795600"/>
          </a:xfrm>
          <a:prstGeom prst="rect">
            <a:avLst/>
          </a:prstGeom>
          <a:ln w="0">
            <a:noFill/>
          </a:ln>
        </p:spPr>
      </p:pic>
      <p:sp>
        <p:nvSpPr>
          <p:cNvPr id="140" name="Rectángulo 139"/>
          <p:cNvSpPr/>
          <p:nvPr/>
        </p:nvSpPr>
        <p:spPr>
          <a:xfrm>
            <a:off x="4392737" y="514097"/>
            <a:ext cx="311904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Siniestros por Tipo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141" name="Imagen 140"/>
          <p:cNvPicPr/>
          <p:nvPr/>
        </p:nvPicPr>
        <p:blipFill>
          <a:blip r:embed="rId3"/>
          <a:stretch/>
        </p:blipFill>
        <p:spPr>
          <a:xfrm>
            <a:off x="180000" y="1260000"/>
            <a:ext cx="2049840" cy="299520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/>
          <p:cNvPicPr/>
          <p:nvPr/>
        </p:nvPicPr>
        <p:blipFill>
          <a:blip r:embed="rId4"/>
          <a:stretch/>
        </p:blipFill>
        <p:spPr>
          <a:xfrm>
            <a:off x="2880000" y="858977"/>
            <a:ext cx="5758920" cy="395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52;p28"/>
          <p:cNvPicPr/>
          <p:nvPr/>
        </p:nvPicPr>
        <p:blipFill>
          <a:blip r:embed="rId2"/>
          <a:stretch/>
        </p:blipFill>
        <p:spPr>
          <a:xfrm>
            <a:off x="393382" y="3643609"/>
            <a:ext cx="1654920" cy="1024920"/>
          </a:xfrm>
          <a:prstGeom prst="rect">
            <a:avLst/>
          </a:prstGeom>
          <a:ln w="0">
            <a:noFill/>
          </a:ln>
        </p:spPr>
      </p:pic>
      <p:sp>
        <p:nvSpPr>
          <p:cNvPr id="144" name="Rectángulo 143"/>
          <p:cNvSpPr/>
          <p:nvPr/>
        </p:nvSpPr>
        <p:spPr>
          <a:xfrm>
            <a:off x="4727160" y="595309"/>
            <a:ext cx="3238920" cy="40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Accidentados por edad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145" name="Imagen 144"/>
          <p:cNvPicPr/>
          <p:nvPr/>
        </p:nvPicPr>
        <p:blipFill>
          <a:blip r:embed="rId3"/>
          <a:stretch/>
        </p:blipFill>
        <p:spPr>
          <a:xfrm>
            <a:off x="261721" y="1771200"/>
            <a:ext cx="2232098" cy="1574673"/>
          </a:xfrm>
          <a:prstGeom prst="rect">
            <a:avLst/>
          </a:prstGeom>
          <a:ln w="0">
            <a:noFill/>
          </a:ln>
        </p:spPr>
      </p:pic>
      <p:pic>
        <p:nvPicPr>
          <p:cNvPr id="146" name="Imagen 145"/>
          <p:cNvPicPr/>
          <p:nvPr/>
        </p:nvPicPr>
        <p:blipFill>
          <a:blip r:embed="rId4"/>
          <a:stretch/>
        </p:blipFill>
        <p:spPr>
          <a:xfrm>
            <a:off x="4008600" y="1004269"/>
            <a:ext cx="4186080" cy="3485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59;p29"/>
          <p:cNvPicPr/>
          <p:nvPr/>
        </p:nvPicPr>
        <p:blipFill>
          <a:blip r:embed="rId2"/>
          <a:stretch/>
        </p:blipFill>
        <p:spPr>
          <a:xfrm>
            <a:off x="542962" y="3651185"/>
            <a:ext cx="1654920" cy="1024920"/>
          </a:xfrm>
          <a:prstGeom prst="rect">
            <a:avLst/>
          </a:prstGeom>
          <a:ln w="0">
            <a:noFill/>
          </a:ln>
        </p:spPr>
      </p:pic>
      <p:sp>
        <p:nvSpPr>
          <p:cNvPr id="148" name="Rectángulo 147"/>
          <p:cNvSpPr/>
          <p:nvPr/>
        </p:nvSpPr>
        <p:spPr>
          <a:xfrm>
            <a:off x="4614954" y="701133"/>
            <a:ext cx="4175755" cy="40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Accidentrados por Género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149" name="Imagen 148"/>
          <p:cNvPicPr/>
          <p:nvPr/>
        </p:nvPicPr>
        <p:blipFill>
          <a:blip r:embed="rId3"/>
          <a:stretch/>
        </p:blipFill>
        <p:spPr>
          <a:xfrm>
            <a:off x="4762407" y="1260000"/>
            <a:ext cx="3696513" cy="2786040"/>
          </a:xfrm>
          <a:prstGeom prst="rect">
            <a:avLst/>
          </a:prstGeom>
          <a:ln w="0">
            <a:noFill/>
          </a:ln>
        </p:spPr>
      </p:pic>
      <p:pic>
        <p:nvPicPr>
          <p:cNvPr id="150" name="Imagen 149"/>
          <p:cNvPicPr/>
          <p:nvPr/>
        </p:nvPicPr>
        <p:blipFill>
          <a:blip r:embed="rId4"/>
          <a:stretch/>
        </p:blipFill>
        <p:spPr>
          <a:xfrm>
            <a:off x="370080" y="1980000"/>
            <a:ext cx="3409200" cy="1285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16;p23"/>
          <p:cNvPicPr/>
          <p:nvPr/>
        </p:nvPicPr>
        <p:blipFill>
          <a:blip r:embed="rId2"/>
          <a:stretch/>
        </p:blipFill>
        <p:spPr>
          <a:xfrm>
            <a:off x="433080" y="3742102"/>
            <a:ext cx="1554840" cy="963000"/>
          </a:xfrm>
          <a:prstGeom prst="rect">
            <a:avLst/>
          </a:prstGeom>
          <a:ln w="0">
            <a:noFill/>
          </a:ln>
        </p:spPr>
      </p:pic>
      <p:sp>
        <p:nvSpPr>
          <p:cNvPr id="152" name="Rectángulo 151"/>
          <p:cNvSpPr/>
          <p:nvPr/>
        </p:nvSpPr>
        <p:spPr>
          <a:xfrm>
            <a:off x="4320000" y="553680"/>
            <a:ext cx="311904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Accidentados por Tipo de Lesión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153" name="Imagen 152"/>
          <p:cNvPicPr/>
          <p:nvPr/>
        </p:nvPicPr>
        <p:blipFill>
          <a:blip r:embed="rId3"/>
          <a:stretch/>
        </p:blipFill>
        <p:spPr>
          <a:xfrm>
            <a:off x="4708587" y="1393053"/>
            <a:ext cx="2149413" cy="2046338"/>
          </a:xfrm>
          <a:prstGeom prst="rect">
            <a:avLst/>
          </a:prstGeom>
          <a:ln w="0">
            <a:noFill/>
          </a:ln>
        </p:spPr>
      </p:pic>
      <p:pic>
        <p:nvPicPr>
          <p:cNvPr id="154" name="Imagen 153"/>
          <p:cNvPicPr/>
          <p:nvPr/>
        </p:nvPicPr>
        <p:blipFill>
          <a:blip r:embed="rId4"/>
          <a:stretch/>
        </p:blipFill>
        <p:spPr>
          <a:xfrm>
            <a:off x="855180" y="1650142"/>
            <a:ext cx="2265480" cy="1532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73;p31"/>
          <p:cNvPicPr/>
          <p:nvPr/>
        </p:nvPicPr>
        <p:blipFill>
          <a:blip r:embed="rId2"/>
          <a:stretch/>
        </p:blipFill>
        <p:spPr>
          <a:xfrm>
            <a:off x="210600" y="3637866"/>
            <a:ext cx="1679040" cy="1039680"/>
          </a:xfrm>
          <a:prstGeom prst="rect">
            <a:avLst/>
          </a:prstGeom>
          <a:ln w="0">
            <a:noFill/>
          </a:ln>
        </p:spPr>
      </p:pic>
      <p:sp>
        <p:nvSpPr>
          <p:cNvPr id="156" name="Rectángulo 155"/>
          <p:cNvSpPr/>
          <p:nvPr/>
        </p:nvSpPr>
        <p:spPr>
          <a:xfrm>
            <a:off x="4320000" y="670320"/>
            <a:ext cx="431928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Lesionados por tipo accidente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157" name="Imagen 156"/>
          <p:cNvPicPr/>
          <p:nvPr/>
        </p:nvPicPr>
        <p:blipFill>
          <a:blip r:embed="rId3"/>
          <a:stretch/>
        </p:blipFill>
        <p:spPr>
          <a:xfrm>
            <a:off x="3249000" y="1015920"/>
            <a:ext cx="5390280" cy="3466440"/>
          </a:xfrm>
          <a:prstGeom prst="rect">
            <a:avLst/>
          </a:prstGeom>
          <a:ln w="0">
            <a:noFill/>
          </a:ln>
        </p:spPr>
      </p:pic>
      <p:pic>
        <p:nvPicPr>
          <p:cNvPr id="158" name="Imagen 157"/>
          <p:cNvPicPr/>
          <p:nvPr/>
        </p:nvPicPr>
        <p:blipFill>
          <a:blip r:embed="rId4"/>
          <a:stretch/>
        </p:blipFill>
        <p:spPr>
          <a:xfrm>
            <a:off x="400320" y="1260000"/>
            <a:ext cx="2658960" cy="25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16;p23_0"/>
          <p:cNvPicPr/>
          <p:nvPr/>
        </p:nvPicPr>
        <p:blipFill>
          <a:blip r:embed="rId2"/>
          <a:stretch/>
        </p:blipFill>
        <p:spPr>
          <a:xfrm>
            <a:off x="484364" y="3751117"/>
            <a:ext cx="1554840" cy="963000"/>
          </a:xfrm>
          <a:prstGeom prst="rect">
            <a:avLst/>
          </a:prstGeom>
          <a:ln w="0">
            <a:noFill/>
          </a:ln>
        </p:spPr>
      </p:pic>
      <p:sp>
        <p:nvSpPr>
          <p:cNvPr id="160" name="Rectángulo 159"/>
          <p:cNvSpPr/>
          <p:nvPr/>
        </p:nvSpPr>
        <p:spPr>
          <a:xfrm>
            <a:off x="1748700" y="1087544"/>
            <a:ext cx="6236280" cy="12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143 de las 173 personas lesionadas durante el período utilizaban motos o bicicletas.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pic>
        <p:nvPicPr>
          <p:cNvPr id="161" name="Imagen 160"/>
          <p:cNvPicPr/>
          <p:nvPr/>
        </p:nvPicPr>
        <p:blipFill>
          <a:blip r:embed="rId3"/>
          <a:stretch/>
        </p:blipFill>
        <p:spPr>
          <a:xfrm>
            <a:off x="5354214" y="1710343"/>
            <a:ext cx="2232786" cy="2144683"/>
          </a:xfrm>
          <a:prstGeom prst="rect">
            <a:avLst/>
          </a:prstGeom>
          <a:ln w="0">
            <a:noFill/>
          </a:ln>
        </p:spPr>
      </p:pic>
      <p:pic>
        <p:nvPicPr>
          <p:cNvPr id="162" name="Imagen 161"/>
          <p:cNvPicPr/>
          <p:nvPr/>
        </p:nvPicPr>
        <p:blipFill>
          <a:blip r:embed="rId4"/>
          <a:stretch/>
        </p:blipFill>
        <p:spPr>
          <a:xfrm>
            <a:off x="484364" y="2178327"/>
            <a:ext cx="3704400" cy="1275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72;p31_0"/>
          <p:cNvSpPr/>
          <p:nvPr/>
        </p:nvSpPr>
        <p:spPr>
          <a:xfrm>
            <a:off x="3732053" y="431378"/>
            <a:ext cx="692892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400" b="1" strike="noStrike" spc="-1">
                <a:solidFill>
                  <a:srgbClr val="000000"/>
                </a:solidFill>
                <a:latin typeface="Comfortaa"/>
                <a:ea typeface="Comfortaa"/>
              </a:rPr>
              <a:t>Vehículos Siniestrados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164" name="Google Shape;173;p31_0"/>
          <p:cNvPicPr/>
          <p:nvPr/>
        </p:nvPicPr>
        <p:blipFill>
          <a:blip r:embed="rId2"/>
          <a:stretch/>
        </p:blipFill>
        <p:spPr>
          <a:xfrm>
            <a:off x="451080" y="3835293"/>
            <a:ext cx="1679040" cy="1039680"/>
          </a:xfrm>
          <a:prstGeom prst="rect">
            <a:avLst/>
          </a:prstGeom>
          <a:ln w="0">
            <a:noFill/>
          </a:ln>
        </p:spPr>
      </p:pic>
      <p:pic>
        <p:nvPicPr>
          <p:cNvPr id="165" name="Imagen 164"/>
          <p:cNvPicPr/>
          <p:nvPr/>
        </p:nvPicPr>
        <p:blipFill>
          <a:blip r:embed="rId3"/>
          <a:stretch/>
        </p:blipFill>
        <p:spPr>
          <a:xfrm>
            <a:off x="3240000" y="902340"/>
            <a:ext cx="5295240" cy="3475800"/>
          </a:xfrm>
          <a:prstGeom prst="rect">
            <a:avLst/>
          </a:prstGeom>
          <a:ln w="0">
            <a:noFill/>
          </a:ln>
        </p:spPr>
      </p:pic>
      <p:pic>
        <p:nvPicPr>
          <p:cNvPr id="166" name="Imagen 165"/>
          <p:cNvPicPr/>
          <p:nvPr/>
        </p:nvPicPr>
        <p:blipFill>
          <a:blip r:embed="rId4"/>
          <a:stretch/>
        </p:blipFill>
        <p:spPr>
          <a:xfrm>
            <a:off x="430920" y="1705680"/>
            <a:ext cx="2268360" cy="186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72;p31_1"/>
          <p:cNvSpPr/>
          <p:nvPr/>
        </p:nvSpPr>
        <p:spPr>
          <a:xfrm>
            <a:off x="3565800" y="523440"/>
            <a:ext cx="692892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400" b="1" strike="noStrike" spc="-1">
                <a:solidFill>
                  <a:srgbClr val="000000"/>
                </a:solidFill>
                <a:latin typeface="Comfortaa"/>
                <a:ea typeface="Comfortaa"/>
              </a:rPr>
              <a:t>Tipo de impacto (Automóviles )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168" name="Google Shape;173;p31_1"/>
          <p:cNvPicPr/>
          <p:nvPr/>
        </p:nvPicPr>
        <p:blipFill>
          <a:blip r:embed="rId2"/>
          <a:stretch/>
        </p:blipFill>
        <p:spPr>
          <a:xfrm>
            <a:off x="428809" y="3679430"/>
            <a:ext cx="1679040" cy="1039680"/>
          </a:xfrm>
          <a:prstGeom prst="rect">
            <a:avLst/>
          </a:prstGeom>
          <a:ln w="0">
            <a:noFill/>
          </a:ln>
        </p:spPr>
      </p:pic>
      <p:pic>
        <p:nvPicPr>
          <p:cNvPr id="169" name="Imagen 168"/>
          <p:cNvPicPr/>
          <p:nvPr/>
        </p:nvPicPr>
        <p:blipFill>
          <a:blip r:embed="rId3"/>
          <a:stretch/>
        </p:blipFill>
        <p:spPr>
          <a:xfrm>
            <a:off x="3565800" y="980460"/>
            <a:ext cx="5209200" cy="3437280"/>
          </a:xfrm>
          <a:prstGeom prst="rect">
            <a:avLst/>
          </a:prstGeom>
          <a:ln w="0">
            <a:noFill/>
          </a:ln>
        </p:spPr>
      </p:pic>
      <p:pic>
        <p:nvPicPr>
          <p:cNvPr id="170" name="Imagen 169"/>
          <p:cNvPicPr/>
          <p:nvPr/>
        </p:nvPicPr>
        <p:blipFill>
          <a:blip r:embed="rId4"/>
          <a:stretch/>
        </p:blipFill>
        <p:spPr>
          <a:xfrm>
            <a:off x="720000" y="1631520"/>
            <a:ext cx="2446920" cy="1865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80;p32"/>
          <p:cNvSpPr/>
          <p:nvPr/>
        </p:nvSpPr>
        <p:spPr>
          <a:xfrm>
            <a:off x="3482673" y="440313"/>
            <a:ext cx="692892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400" b="1" strike="noStrike" spc="-1">
                <a:solidFill>
                  <a:srgbClr val="000000"/>
                </a:solidFill>
                <a:latin typeface="Comfortaa"/>
                <a:ea typeface="Comfortaa"/>
              </a:rPr>
              <a:t>Tipo de impacto (Motocicletas)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172" name="Google Shape;181;p32"/>
          <p:cNvPicPr/>
          <p:nvPr/>
        </p:nvPicPr>
        <p:blipFill>
          <a:blip r:embed="rId2"/>
          <a:stretch/>
        </p:blipFill>
        <p:spPr>
          <a:xfrm>
            <a:off x="501545" y="3658647"/>
            <a:ext cx="1679040" cy="1039680"/>
          </a:xfrm>
          <a:prstGeom prst="rect">
            <a:avLst/>
          </a:prstGeom>
          <a:ln w="0">
            <a:noFill/>
          </a:ln>
        </p:spPr>
      </p:pic>
      <p:pic>
        <p:nvPicPr>
          <p:cNvPr id="173" name="Imagen 172"/>
          <p:cNvPicPr/>
          <p:nvPr/>
        </p:nvPicPr>
        <p:blipFill>
          <a:blip r:embed="rId3"/>
          <a:stretch/>
        </p:blipFill>
        <p:spPr>
          <a:xfrm>
            <a:off x="3565800" y="980460"/>
            <a:ext cx="5075640" cy="3475440"/>
          </a:xfrm>
          <a:prstGeom prst="rect">
            <a:avLst/>
          </a:prstGeom>
          <a:ln w="0">
            <a:noFill/>
          </a:ln>
        </p:spPr>
      </p:pic>
      <p:pic>
        <p:nvPicPr>
          <p:cNvPr id="174" name="Imagen 173"/>
          <p:cNvPicPr/>
          <p:nvPr/>
        </p:nvPicPr>
        <p:blipFill>
          <a:blip r:embed="rId4"/>
          <a:stretch/>
        </p:blipFill>
        <p:spPr>
          <a:xfrm>
            <a:off x="583560" y="1620000"/>
            <a:ext cx="2475360" cy="191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88;p33"/>
          <p:cNvSpPr/>
          <p:nvPr/>
        </p:nvSpPr>
        <p:spPr>
          <a:xfrm>
            <a:off x="3566505" y="1546412"/>
            <a:ext cx="1930287" cy="11695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3600" b="1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MAPAS</a:t>
            </a:r>
            <a:endParaRPr lang="es-E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2800" b="0" strike="noStrike" spc="-1" dirty="0">
              <a:latin typeface="Arial"/>
            </a:endParaRPr>
          </a:p>
        </p:txBody>
      </p:sp>
      <p:pic>
        <p:nvPicPr>
          <p:cNvPr id="176" name="Google Shape;189;p33"/>
          <p:cNvPicPr/>
          <p:nvPr/>
        </p:nvPicPr>
        <p:blipFill>
          <a:blip r:embed="rId2"/>
          <a:stretch/>
        </p:blipFill>
        <p:spPr>
          <a:xfrm>
            <a:off x="284189" y="3012752"/>
            <a:ext cx="2098456" cy="130986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60;p14"/>
          <p:cNvSpPr/>
          <p:nvPr/>
        </p:nvSpPr>
        <p:spPr>
          <a:xfrm>
            <a:off x="329154" y="999458"/>
            <a:ext cx="4043160" cy="195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419" sz="4200" b="1" strike="noStrike" spc="-1">
                <a:solidFill>
                  <a:srgbClr val="000000"/>
                </a:solidFill>
                <a:latin typeface="Comfortaa"/>
                <a:ea typeface="Comfortaa"/>
              </a:rPr>
              <a:t>FICHA TÉCNICA. </a:t>
            </a:r>
            <a:endParaRPr lang="es-ES" sz="4200" b="0" strike="noStrike" spc="-1">
              <a:latin typeface="Arial"/>
            </a:endParaRPr>
          </a:p>
        </p:txBody>
      </p:sp>
      <p:sp>
        <p:nvSpPr>
          <p:cNvPr id="118" name="Google Shape;61;p14"/>
          <p:cNvSpPr/>
          <p:nvPr/>
        </p:nvSpPr>
        <p:spPr>
          <a:xfrm>
            <a:off x="4916520" y="749520"/>
            <a:ext cx="3834720" cy="416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rmAutofit fontScale="32500" lnSpcReduction="20000"/>
          </a:bodyPr>
          <a:lstStyle/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es-419" sz="5200" b="1" u="sng" strike="noStrike" spc="-1" dirty="0">
                <a:solidFill>
                  <a:srgbClr val="595959"/>
                </a:solidFill>
                <a:uFillTx/>
                <a:latin typeface="Comfortaa"/>
                <a:ea typeface="Comfortaa"/>
              </a:rPr>
              <a:t>Jurisdicción: </a:t>
            </a:r>
            <a:r>
              <a:rPr lang="es-419" sz="5200" b="1" strike="noStrike" spc="-1" dirty="0" err="1">
                <a:solidFill>
                  <a:srgbClr val="595959"/>
                </a:solidFill>
                <a:latin typeface="Comfortaa"/>
                <a:ea typeface="Comfortaa"/>
              </a:rPr>
              <a:t>Sunchales</a:t>
            </a:r>
            <a:r>
              <a:rPr lang="es-419" sz="520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, Santa Fe. </a:t>
            </a:r>
            <a:endParaRPr lang="es-ES" sz="52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s-419" sz="5200" b="1" u="sng" strike="noStrike" spc="-1" dirty="0" smtClean="0">
                <a:solidFill>
                  <a:srgbClr val="595959"/>
                </a:solidFill>
                <a:uFillTx/>
                <a:latin typeface="Comfortaa"/>
                <a:ea typeface="Comfortaa"/>
              </a:rPr>
              <a:t>Período</a:t>
            </a:r>
            <a:r>
              <a:rPr lang="es-419" sz="5200" b="1" u="sng" strike="noStrike" spc="-1" dirty="0">
                <a:solidFill>
                  <a:srgbClr val="595959"/>
                </a:solidFill>
                <a:uFillTx/>
                <a:latin typeface="Comfortaa"/>
                <a:ea typeface="Comfortaa"/>
              </a:rPr>
              <a:t>: </a:t>
            </a:r>
            <a:r>
              <a:rPr lang="es-419" sz="520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 01/01/2022 al 31/12/2022</a:t>
            </a:r>
            <a:r>
              <a:rPr lang="es-419" sz="5200" b="1" strike="noStrike" spc="-1" dirty="0" smtClean="0">
                <a:solidFill>
                  <a:srgbClr val="595959"/>
                </a:solidFill>
                <a:latin typeface="Comfortaa"/>
                <a:ea typeface="Comfortaa"/>
              </a:rPr>
              <a:t>.-</a:t>
            </a:r>
            <a:endParaRPr lang="es-ES" sz="52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s-419" sz="4900" b="1" u="sng" strike="noStrike" spc="-1" dirty="0">
                <a:solidFill>
                  <a:srgbClr val="595959"/>
                </a:solidFill>
                <a:uFillTx/>
                <a:latin typeface="Comfortaa"/>
                <a:ea typeface="Comfortaa"/>
              </a:rPr>
              <a:t>Objetivo </a:t>
            </a:r>
            <a:r>
              <a:rPr lang="es-419" sz="4900" b="1" u="sng" strike="noStrike" spc="-1" dirty="0" smtClean="0">
                <a:solidFill>
                  <a:srgbClr val="595959"/>
                </a:solidFill>
                <a:uFillTx/>
                <a:latin typeface="Comfortaa"/>
                <a:ea typeface="Comfortaa"/>
              </a:rPr>
              <a:t>general:</a:t>
            </a:r>
            <a:r>
              <a:rPr lang="es-419" sz="4900" b="1" strike="noStrike" spc="-1" dirty="0" smtClean="0">
                <a:solidFill>
                  <a:srgbClr val="595959"/>
                </a:solidFill>
                <a:uFillTx/>
                <a:latin typeface="Comfortaa"/>
                <a:ea typeface="Comfortaa"/>
              </a:rPr>
              <a:t>               </a:t>
            </a:r>
            <a:r>
              <a:rPr lang="es-419" sz="4900" b="1" strike="noStrike" spc="-1" dirty="0" smtClean="0">
                <a:solidFill>
                  <a:srgbClr val="595959"/>
                </a:solidFill>
                <a:latin typeface="Comfortaa"/>
                <a:ea typeface="Comfortaa"/>
              </a:rPr>
              <a:t>Presentar </a:t>
            </a:r>
            <a:r>
              <a:rPr lang="es-419" sz="490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información  preliminar sobre la siniestralidad vial acaecida en el año </a:t>
            </a:r>
            <a:r>
              <a:rPr lang="es-419" sz="4900" b="1" strike="noStrike" spc="-1" dirty="0" smtClean="0">
                <a:solidFill>
                  <a:srgbClr val="595959"/>
                </a:solidFill>
                <a:latin typeface="Comfortaa"/>
                <a:ea typeface="Comfortaa"/>
              </a:rPr>
              <a:t>2.022</a:t>
            </a:r>
            <a:r>
              <a:rPr lang="es-419" sz="490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.-</a:t>
            </a:r>
            <a:endParaRPr lang="es-ES" sz="49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endParaRPr lang="es-ES" sz="34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s-419" sz="8000" b="1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Los datos tienen carácter parcial y preliminar.</a:t>
            </a:r>
            <a:endParaRPr lang="es-ES" sz="80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s-419" sz="5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s-ES" sz="52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endParaRPr lang="es-ES" sz="52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endParaRPr lang="es-ES" sz="52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pos="0" algn="l"/>
              </a:tabLst>
            </a:pPr>
            <a:endParaRPr lang="es-ES" sz="52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</a:tabLst>
            </a:pPr>
            <a:endParaRPr lang="es-ES" sz="5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94;p34"/>
          <p:cNvSpPr/>
          <p:nvPr/>
        </p:nvSpPr>
        <p:spPr>
          <a:xfrm>
            <a:off x="0" y="2209680"/>
            <a:ext cx="2389680" cy="12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000" b="1" strike="noStrike" spc="-1">
                <a:solidFill>
                  <a:srgbClr val="000000"/>
                </a:solidFill>
                <a:latin typeface="Comfortaa"/>
                <a:ea typeface="Comfortaa"/>
              </a:rPr>
              <a:t>Mapa de calor accidentológico</a:t>
            </a:r>
            <a:r>
              <a:rPr lang="es-419" sz="2400" b="1" strike="noStrike" spc="-1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178" name="Google Shape;195;p34"/>
          <p:cNvPicPr/>
          <p:nvPr/>
        </p:nvPicPr>
        <p:blipFill>
          <a:blip r:embed="rId2"/>
          <a:stretch/>
        </p:blipFill>
        <p:spPr>
          <a:xfrm>
            <a:off x="0" y="3620757"/>
            <a:ext cx="1679040" cy="1039680"/>
          </a:xfrm>
          <a:prstGeom prst="rect">
            <a:avLst/>
          </a:prstGeom>
          <a:ln w="0">
            <a:noFill/>
          </a:ln>
        </p:spPr>
      </p:pic>
      <p:pic>
        <p:nvPicPr>
          <p:cNvPr id="179" name="Imagen 178"/>
          <p:cNvPicPr/>
          <p:nvPr/>
        </p:nvPicPr>
        <p:blipFill>
          <a:blip r:embed="rId3"/>
          <a:stretch/>
        </p:blipFill>
        <p:spPr>
          <a:xfrm>
            <a:off x="2100682" y="111453"/>
            <a:ext cx="6835500" cy="474110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201;p35"/>
          <p:cNvSpPr/>
          <p:nvPr/>
        </p:nvSpPr>
        <p:spPr>
          <a:xfrm>
            <a:off x="0" y="2209680"/>
            <a:ext cx="2389680" cy="12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000" b="1" strike="noStrike" spc="-1">
                <a:solidFill>
                  <a:srgbClr val="000000"/>
                </a:solidFill>
                <a:latin typeface="Comfortaa"/>
                <a:ea typeface="Comfortaa"/>
              </a:rPr>
              <a:t>Mapa  accidentológico</a:t>
            </a:r>
            <a:r>
              <a:rPr lang="es-419" sz="2400" b="1" strike="noStrike" spc="-1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181" name="Google Shape;202;p35"/>
          <p:cNvPicPr/>
          <p:nvPr/>
        </p:nvPicPr>
        <p:blipFill>
          <a:blip r:embed="rId2"/>
          <a:stretch/>
        </p:blipFill>
        <p:spPr>
          <a:xfrm>
            <a:off x="0" y="3592325"/>
            <a:ext cx="1679040" cy="1039680"/>
          </a:xfrm>
          <a:prstGeom prst="rect">
            <a:avLst/>
          </a:prstGeom>
          <a:ln w="0">
            <a:noFill/>
          </a:ln>
        </p:spPr>
      </p:pic>
      <p:pic>
        <p:nvPicPr>
          <p:cNvPr id="182" name="Imagen 181"/>
          <p:cNvPicPr/>
          <p:nvPr/>
        </p:nvPicPr>
        <p:blipFill>
          <a:blip r:embed="rId3"/>
          <a:stretch/>
        </p:blipFill>
        <p:spPr>
          <a:xfrm>
            <a:off x="2641009" y="35705"/>
            <a:ext cx="6040080" cy="4710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201;p35_0"/>
          <p:cNvSpPr/>
          <p:nvPr/>
        </p:nvSpPr>
        <p:spPr>
          <a:xfrm>
            <a:off x="-93518" y="2272025"/>
            <a:ext cx="238968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400" b="1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Puntos Conflictivos</a:t>
            </a:r>
            <a:endParaRPr lang="es-ES" sz="2400" b="0" strike="noStrike" spc="-1" dirty="0">
              <a:latin typeface="Arial"/>
            </a:endParaRPr>
          </a:p>
        </p:txBody>
      </p:sp>
      <p:pic>
        <p:nvPicPr>
          <p:cNvPr id="184" name="Google Shape;202;p35_0"/>
          <p:cNvPicPr/>
          <p:nvPr/>
        </p:nvPicPr>
        <p:blipFill>
          <a:blip r:embed="rId2"/>
          <a:stretch/>
        </p:blipFill>
        <p:spPr>
          <a:xfrm>
            <a:off x="81276" y="3606725"/>
            <a:ext cx="1679040" cy="1039680"/>
          </a:xfrm>
          <a:prstGeom prst="rect">
            <a:avLst/>
          </a:prstGeom>
          <a:ln w="0">
            <a:noFill/>
          </a:ln>
        </p:spPr>
      </p:pic>
      <p:pic>
        <p:nvPicPr>
          <p:cNvPr id="185" name="Imagen 184"/>
          <p:cNvPicPr/>
          <p:nvPr/>
        </p:nvPicPr>
        <p:blipFill>
          <a:blip r:embed="rId3"/>
          <a:stretch/>
        </p:blipFill>
        <p:spPr>
          <a:xfrm>
            <a:off x="1760316" y="476246"/>
            <a:ext cx="7274413" cy="396813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208;p36"/>
          <p:cNvSpPr/>
          <p:nvPr/>
        </p:nvSpPr>
        <p:spPr>
          <a:xfrm>
            <a:off x="64080" y="1782720"/>
            <a:ext cx="6594480" cy="109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000" b="1" strike="noStrike" spc="-1">
                <a:solidFill>
                  <a:srgbClr val="000000"/>
                </a:solidFill>
                <a:latin typeface="Comfortaa"/>
                <a:ea typeface="Comfortaa"/>
              </a:rPr>
              <a:t>Mapa accidentológico 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000" b="1" strike="noStrike" spc="-1">
                <a:solidFill>
                  <a:srgbClr val="000000"/>
                </a:solidFill>
                <a:latin typeface="Comfortaa"/>
                <a:ea typeface="Comfortaa"/>
              </a:rPr>
              <a:t>de motovehículos. 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2000" b="0" strike="noStrike" spc="-1">
              <a:latin typeface="Arial"/>
            </a:endParaRPr>
          </a:p>
        </p:txBody>
      </p:sp>
      <p:pic>
        <p:nvPicPr>
          <p:cNvPr id="187" name="Google Shape;209;p36"/>
          <p:cNvPicPr/>
          <p:nvPr/>
        </p:nvPicPr>
        <p:blipFill>
          <a:blip r:embed="rId2"/>
          <a:stretch/>
        </p:blipFill>
        <p:spPr>
          <a:xfrm>
            <a:off x="176743" y="3443040"/>
            <a:ext cx="1679040" cy="1039680"/>
          </a:xfrm>
          <a:prstGeom prst="rect">
            <a:avLst/>
          </a:prstGeom>
          <a:ln w="0">
            <a:noFill/>
          </a:ln>
        </p:spPr>
      </p:pic>
      <p:pic>
        <p:nvPicPr>
          <p:cNvPr id="188" name="Imagen 187"/>
          <p:cNvPicPr/>
          <p:nvPr/>
        </p:nvPicPr>
        <p:blipFill>
          <a:blip r:embed="rId3"/>
          <a:stretch/>
        </p:blipFill>
        <p:spPr>
          <a:xfrm>
            <a:off x="3053520" y="180000"/>
            <a:ext cx="6033600" cy="467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215;p37"/>
          <p:cNvSpPr/>
          <p:nvPr/>
        </p:nvSpPr>
        <p:spPr>
          <a:xfrm>
            <a:off x="180000" y="1440000"/>
            <a:ext cx="65944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000" b="1" strike="noStrike" spc="-1">
                <a:solidFill>
                  <a:srgbClr val="000000"/>
                </a:solidFill>
                <a:latin typeface="Comfortaa"/>
                <a:ea typeface="Comfortaa"/>
              </a:rPr>
              <a:t>Mapa accidentológico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000" b="1" strike="noStrike" spc="-1">
                <a:solidFill>
                  <a:srgbClr val="000000"/>
                </a:solidFill>
                <a:latin typeface="Comfortaa"/>
                <a:ea typeface="Comfortaa"/>
              </a:rPr>
              <a:t> automóvil 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190" name="Google Shape;216;p37"/>
          <p:cNvPicPr/>
          <p:nvPr/>
        </p:nvPicPr>
        <p:blipFill>
          <a:blip r:embed="rId2"/>
          <a:stretch/>
        </p:blipFill>
        <p:spPr>
          <a:xfrm>
            <a:off x="86482" y="3493800"/>
            <a:ext cx="1679040" cy="1039680"/>
          </a:xfrm>
          <a:prstGeom prst="rect">
            <a:avLst/>
          </a:prstGeom>
          <a:ln w="0">
            <a:noFill/>
          </a:ln>
        </p:spPr>
      </p:pic>
      <p:pic>
        <p:nvPicPr>
          <p:cNvPr id="191" name="Imagen 190"/>
          <p:cNvPicPr/>
          <p:nvPr/>
        </p:nvPicPr>
        <p:blipFill>
          <a:blip r:embed="rId3"/>
          <a:stretch/>
        </p:blipFill>
        <p:spPr>
          <a:xfrm>
            <a:off x="3060000" y="341640"/>
            <a:ext cx="5938560" cy="469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222;p38"/>
          <p:cNvSpPr/>
          <p:nvPr/>
        </p:nvSpPr>
        <p:spPr>
          <a:xfrm>
            <a:off x="0" y="1440000"/>
            <a:ext cx="65944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000" b="1" strike="noStrike" spc="-1">
                <a:solidFill>
                  <a:srgbClr val="000000"/>
                </a:solidFill>
                <a:latin typeface="Comfortaa"/>
                <a:ea typeface="Comfortaa"/>
              </a:rPr>
              <a:t>Mapa accidentológico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000" b="1" strike="noStrike" spc="-1">
                <a:solidFill>
                  <a:srgbClr val="000000"/>
                </a:solidFill>
                <a:latin typeface="Comfortaa"/>
                <a:ea typeface="Comfortaa"/>
              </a:rPr>
              <a:t> bicicletas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193" name="Google Shape;223;p38"/>
          <p:cNvPicPr/>
          <p:nvPr/>
        </p:nvPicPr>
        <p:blipFill>
          <a:blip r:embed="rId2"/>
          <a:stretch/>
        </p:blipFill>
        <p:spPr>
          <a:xfrm>
            <a:off x="114300" y="3244419"/>
            <a:ext cx="1679040" cy="1039680"/>
          </a:xfrm>
          <a:prstGeom prst="rect">
            <a:avLst/>
          </a:prstGeom>
          <a:ln w="0">
            <a:noFill/>
          </a:ln>
        </p:spPr>
      </p:pic>
      <p:pic>
        <p:nvPicPr>
          <p:cNvPr id="194" name="Imagen 193"/>
          <p:cNvPicPr/>
          <p:nvPr/>
        </p:nvPicPr>
        <p:blipFill>
          <a:blip r:embed="rId3"/>
          <a:stretch/>
        </p:blipFill>
        <p:spPr>
          <a:xfrm>
            <a:off x="2961360" y="238680"/>
            <a:ext cx="5857200" cy="4831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222;p38_0"/>
          <p:cNvSpPr/>
          <p:nvPr/>
        </p:nvSpPr>
        <p:spPr>
          <a:xfrm>
            <a:off x="0" y="1440000"/>
            <a:ext cx="65944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000" b="1" strike="noStrike" spc="-1">
                <a:solidFill>
                  <a:srgbClr val="000000"/>
                </a:solidFill>
                <a:latin typeface="Comfortaa"/>
                <a:ea typeface="Comfortaa"/>
              </a:rPr>
              <a:t>Accidentes con 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000" b="1" strike="noStrike" spc="-1">
                <a:solidFill>
                  <a:srgbClr val="000000"/>
                </a:solidFill>
                <a:latin typeface="Comfortaa"/>
                <a:ea typeface="Comfortaa"/>
              </a:rPr>
              <a:t>Camiones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196" name="Google Shape;223;p38_0"/>
          <p:cNvPicPr/>
          <p:nvPr/>
        </p:nvPicPr>
        <p:blipFill>
          <a:blip r:embed="rId2"/>
          <a:stretch/>
        </p:blipFill>
        <p:spPr>
          <a:xfrm>
            <a:off x="166254" y="3415680"/>
            <a:ext cx="1679040" cy="1039680"/>
          </a:xfrm>
          <a:prstGeom prst="rect">
            <a:avLst/>
          </a:prstGeom>
          <a:ln w="0">
            <a:noFill/>
          </a:ln>
        </p:spPr>
      </p:pic>
      <p:pic>
        <p:nvPicPr>
          <p:cNvPr id="197" name="Imagen 196"/>
          <p:cNvPicPr/>
          <p:nvPr/>
        </p:nvPicPr>
        <p:blipFill>
          <a:blip r:embed="rId3"/>
          <a:stretch/>
        </p:blipFill>
        <p:spPr>
          <a:xfrm>
            <a:off x="3240000" y="256680"/>
            <a:ext cx="5061240" cy="478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88;p33_0"/>
          <p:cNvSpPr/>
          <p:nvPr/>
        </p:nvSpPr>
        <p:spPr>
          <a:xfrm>
            <a:off x="641520" y="1440000"/>
            <a:ext cx="7638480" cy="103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800" b="1" strike="noStrike" spc="-1">
                <a:solidFill>
                  <a:srgbClr val="000000"/>
                </a:solidFill>
                <a:latin typeface="Comfortaa"/>
                <a:ea typeface="Comfortaa"/>
              </a:rPr>
              <a:t>   COMPARACION INTERANUAL 2018-2022</a:t>
            </a: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2800" b="0" strike="noStrike" spc="-1">
              <a:latin typeface="Arial"/>
            </a:endParaRPr>
          </a:p>
        </p:txBody>
      </p:sp>
      <p:pic>
        <p:nvPicPr>
          <p:cNvPr id="199" name="Google Shape;189;p33_0"/>
          <p:cNvPicPr/>
          <p:nvPr/>
        </p:nvPicPr>
        <p:blipFill>
          <a:blip r:embed="rId2"/>
          <a:stretch/>
        </p:blipFill>
        <p:spPr>
          <a:xfrm>
            <a:off x="3496099" y="2475720"/>
            <a:ext cx="1929322" cy="143581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180;p32_0"/>
          <p:cNvSpPr/>
          <p:nvPr/>
        </p:nvSpPr>
        <p:spPr>
          <a:xfrm>
            <a:off x="3565800" y="523440"/>
            <a:ext cx="6928920" cy="91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400" b="1" strike="noStrike" spc="-1">
                <a:solidFill>
                  <a:srgbClr val="000000"/>
                </a:solidFill>
                <a:latin typeface="Comfortaa"/>
                <a:ea typeface="Comfortaa"/>
              </a:rPr>
              <a:t>          Accidentes y Lesionados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201" name="Google Shape;181;p32_0"/>
          <p:cNvPicPr/>
          <p:nvPr/>
        </p:nvPicPr>
        <p:blipFill>
          <a:blip r:embed="rId2"/>
          <a:stretch/>
        </p:blipFill>
        <p:spPr>
          <a:xfrm>
            <a:off x="595063" y="3565129"/>
            <a:ext cx="1679040" cy="1039680"/>
          </a:xfrm>
          <a:prstGeom prst="rect">
            <a:avLst/>
          </a:prstGeom>
          <a:ln w="0">
            <a:noFill/>
          </a:ln>
        </p:spPr>
      </p:pic>
      <p:pic>
        <p:nvPicPr>
          <p:cNvPr id="202" name="Imagen 201"/>
          <p:cNvPicPr/>
          <p:nvPr/>
        </p:nvPicPr>
        <p:blipFill>
          <a:blip r:embed="rId3"/>
          <a:stretch/>
        </p:blipFill>
        <p:spPr>
          <a:xfrm>
            <a:off x="3513240" y="1080000"/>
            <a:ext cx="5126760" cy="2913120"/>
          </a:xfrm>
          <a:prstGeom prst="rect">
            <a:avLst/>
          </a:prstGeom>
          <a:ln w="0">
            <a:noFill/>
          </a:ln>
        </p:spPr>
      </p:pic>
      <p:pic>
        <p:nvPicPr>
          <p:cNvPr id="203" name="Imagen 202"/>
          <p:cNvPicPr/>
          <p:nvPr/>
        </p:nvPicPr>
        <p:blipFill>
          <a:blip r:embed="rId4"/>
          <a:stretch/>
        </p:blipFill>
        <p:spPr>
          <a:xfrm>
            <a:off x="69120" y="1980000"/>
            <a:ext cx="3350880" cy="108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23;p38_1"/>
          <p:cNvPicPr/>
          <p:nvPr/>
        </p:nvPicPr>
        <p:blipFill>
          <a:blip r:embed="rId2"/>
          <a:stretch/>
        </p:blipFill>
        <p:spPr>
          <a:xfrm>
            <a:off x="0" y="2122200"/>
            <a:ext cx="1679040" cy="1039680"/>
          </a:xfrm>
          <a:prstGeom prst="rect">
            <a:avLst/>
          </a:prstGeom>
          <a:ln w="0">
            <a:noFill/>
          </a:ln>
        </p:spPr>
      </p:pic>
      <p:pic>
        <p:nvPicPr>
          <p:cNvPr id="205" name="Imagen 204"/>
          <p:cNvPicPr/>
          <p:nvPr/>
        </p:nvPicPr>
        <p:blipFill>
          <a:blip r:embed="rId3"/>
          <a:stretch/>
        </p:blipFill>
        <p:spPr>
          <a:xfrm>
            <a:off x="-360" y="2178720"/>
            <a:ext cx="2973960" cy="2319840"/>
          </a:xfrm>
          <a:prstGeom prst="rect">
            <a:avLst/>
          </a:prstGeom>
          <a:ln w="0">
            <a:noFill/>
          </a:ln>
        </p:spPr>
      </p:pic>
      <p:pic>
        <p:nvPicPr>
          <p:cNvPr id="206" name="Imagen 205"/>
          <p:cNvPicPr/>
          <p:nvPr/>
        </p:nvPicPr>
        <p:blipFill>
          <a:blip r:embed="rId4"/>
          <a:stretch/>
        </p:blipFill>
        <p:spPr>
          <a:xfrm>
            <a:off x="3078720" y="2201040"/>
            <a:ext cx="2975040" cy="2298600"/>
          </a:xfrm>
          <a:prstGeom prst="rect">
            <a:avLst/>
          </a:prstGeom>
          <a:ln w="0">
            <a:noFill/>
          </a:ln>
        </p:spPr>
      </p:pic>
      <p:pic>
        <p:nvPicPr>
          <p:cNvPr id="207" name="Imagen 206"/>
          <p:cNvPicPr/>
          <p:nvPr/>
        </p:nvPicPr>
        <p:blipFill>
          <a:blip r:embed="rId5"/>
          <a:stretch/>
        </p:blipFill>
        <p:spPr>
          <a:xfrm>
            <a:off x="6138720" y="2201040"/>
            <a:ext cx="2975040" cy="2292480"/>
          </a:xfrm>
          <a:prstGeom prst="rect">
            <a:avLst/>
          </a:prstGeom>
          <a:ln w="0">
            <a:noFill/>
          </a:ln>
        </p:spPr>
      </p:pic>
      <p:sp>
        <p:nvSpPr>
          <p:cNvPr id="208" name="Google Shape;222;p38_1"/>
          <p:cNvSpPr/>
          <p:nvPr/>
        </p:nvSpPr>
        <p:spPr>
          <a:xfrm>
            <a:off x="4140000" y="1800000"/>
            <a:ext cx="899640" cy="48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000" b="1" strike="noStrike" spc="-1">
                <a:solidFill>
                  <a:srgbClr val="000000"/>
                </a:solidFill>
                <a:latin typeface="Comfortaa"/>
                <a:ea typeface="Comfortaa"/>
              </a:rPr>
              <a:t>2.021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209" name="Google Shape;222;p38_2"/>
          <p:cNvSpPr/>
          <p:nvPr/>
        </p:nvSpPr>
        <p:spPr>
          <a:xfrm>
            <a:off x="7200000" y="1800000"/>
            <a:ext cx="899640" cy="48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000" b="1" strike="noStrike" spc="-1">
                <a:solidFill>
                  <a:srgbClr val="000000"/>
                </a:solidFill>
                <a:latin typeface="Comfortaa"/>
                <a:ea typeface="Comfortaa"/>
              </a:rPr>
              <a:t>2.022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210" name="Google Shape;222;p38_3"/>
          <p:cNvSpPr/>
          <p:nvPr/>
        </p:nvSpPr>
        <p:spPr>
          <a:xfrm>
            <a:off x="846180" y="1756620"/>
            <a:ext cx="2339640" cy="48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000" b="1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2.020 </a:t>
            </a:r>
            <a:endParaRPr lang="es-ES" sz="2000" b="0" strike="noStrike" spc="-1" dirty="0">
              <a:latin typeface="Arial"/>
            </a:endParaRPr>
          </a:p>
        </p:txBody>
      </p:sp>
      <p:sp>
        <p:nvSpPr>
          <p:cNvPr id="211" name="Google Shape;222;p38_4"/>
          <p:cNvSpPr/>
          <p:nvPr/>
        </p:nvSpPr>
        <p:spPr>
          <a:xfrm>
            <a:off x="3240000" y="720000"/>
            <a:ext cx="395964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000" b="1" strike="noStrike" spc="-1">
                <a:solidFill>
                  <a:srgbClr val="000000"/>
                </a:solidFill>
                <a:latin typeface="Comfortaa"/>
                <a:ea typeface="Comfortaa"/>
              </a:rPr>
              <a:t>           </a:t>
            </a:r>
            <a:r>
              <a:rPr lang="es-419" sz="2000" b="1" u="sng" strike="noStrike" spc="-1">
                <a:solidFill>
                  <a:srgbClr val="000000"/>
                </a:solidFill>
                <a:uFillTx/>
                <a:latin typeface="Comfortaa"/>
                <a:ea typeface="Comfortaa"/>
              </a:rPr>
              <a:t>MAPA DE CALOR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419" sz="2000" b="1" strike="noStrike" spc="-1">
                <a:solidFill>
                  <a:srgbClr val="000000"/>
                </a:solidFill>
                <a:latin typeface="Comfortaa"/>
                <a:ea typeface="Comfortaa"/>
              </a:rPr>
              <a:t>Comparación de períodos</a:t>
            </a:r>
            <a:endParaRPr lang="es-E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66;p15"/>
          <p:cNvSpPr/>
          <p:nvPr/>
        </p:nvSpPr>
        <p:spPr>
          <a:xfrm>
            <a:off x="195120" y="1205345"/>
            <a:ext cx="8518320" cy="33497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rmAutofit fontScale="25000" lnSpcReduction="200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419" sz="748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El siguiente informe fue elaborado con la colaboración de los siguientes integrantes: </a:t>
            </a:r>
            <a:endParaRPr lang="es-ES" sz="7480" b="0" strike="noStrike" spc="-1" dirty="0">
              <a:latin typeface="Arial"/>
            </a:endParaRPr>
          </a:p>
          <a:p>
            <a:pPr marL="914400" indent="-3452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  <a:tabLst>
                <a:tab pos="0" algn="l"/>
              </a:tabLst>
            </a:pPr>
            <a:r>
              <a:rPr lang="es-419" sz="748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Agencia municipal de seguridad ciudadana y vial;</a:t>
            </a:r>
            <a:endParaRPr lang="es-ES" sz="7480" b="0" strike="noStrike" spc="-1" dirty="0">
              <a:latin typeface="Arial"/>
            </a:endParaRPr>
          </a:p>
          <a:p>
            <a:pPr marL="914400" indent="-3452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  <a:tabLst>
                <a:tab pos="0" algn="l"/>
              </a:tabLst>
            </a:pPr>
            <a:r>
              <a:rPr lang="es-419" sz="748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Guardia Urbana </a:t>
            </a:r>
            <a:r>
              <a:rPr lang="es-419" sz="7480" b="1" strike="noStrike" spc="-1" dirty="0" err="1">
                <a:solidFill>
                  <a:srgbClr val="595959"/>
                </a:solidFill>
                <a:latin typeface="Comfortaa"/>
                <a:ea typeface="Comfortaa"/>
              </a:rPr>
              <a:t>Sunchales</a:t>
            </a:r>
            <a:r>
              <a:rPr lang="es-419" sz="748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; </a:t>
            </a:r>
            <a:endParaRPr lang="es-ES" sz="7480" b="0" strike="noStrike" spc="-1" dirty="0">
              <a:latin typeface="Arial"/>
            </a:endParaRPr>
          </a:p>
          <a:p>
            <a:pPr marL="914400" indent="-3452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  <a:tabLst>
                <a:tab pos="0" algn="l"/>
              </a:tabLst>
            </a:pPr>
            <a:r>
              <a:rPr lang="es-419" sz="748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Fundación  Grupo </a:t>
            </a:r>
            <a:r>
              <a:rPr lang="es-419" sz="7480" b="1" strike="noStrike" spc="-1" dirty="0" err="1">
                <a:solidFill>
                  <a:srgbClr val="595959"/>
                </a:solidFill>
                <a:latin typeface="Comfortaa"/>
                <a:ea typeface="Comfortaa"/>
              </a:rPr>
              <a:t>Sancor</a:t>
            </a:r>
            <a:r>
              <a:rPr lang="es-419" sz="748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 Seguros; </a:t>
            </a:r>
            <a:endParaRPr lang="es-ES" sz="7480" b="0" strike="noStrike" spc="-1" dirty="0">
              <a:latin typeface="Arial"/>
            </a:endParaRPr>
          </a:p>
          <a:p>
            <a:pPr marL="914400" indent="-3452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  <a:tabLst>
                <a:tab pos="0" algn="l"/>
              </a:tabLst>
            </a:pPr>
            <a:r>
              <a:rPr lang="es-419" sz="748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Fundación ATILRA. </a:t>
            </a:r>
            <a:endParaRPr lang="es-ES" sz="7480" b="0" strike="noStrike" spc="-1" dirty="0">
              <a:latin typeface="Arial"/>
            </a:endParaRPr>
          </a:p>
          <a:p>
            <a:pPr marL="914400" indent="-3452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  <a:tabLst>
                <a:tab pos="0" algn="l"/>
              </a:tabLst>
            </a:pPr>
            <a:r>
              <a:rPr lang="es-419" sz="748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ADESU. </a:t>
            </a:r>
            <a:endParaRPr lang="es-ES" sz="7480" b="0" strike="noStrike" spc="-1" dirty="0">
              <a:latin typeface="Arial"/>
            </a:endParaRPr>
          </a:p>
          <a:p>
            <a:pPr marL="914400" indent="-3452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  <a:tabLst>
                <a:tab pos="0" algn="l"/>
              </a:tabLst>
            </a:pPr>
            <a:r>
              <a:rPr lang="es-419" sz="748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Aseguradoras: </a:t>
            </a:r>
            <a:endParaRPr lang="es-ES" sz="7480" b="0" strike="noStrike" spc="-1" dirty="0">
              <a:latin typeface="Arial"/>
            </a:endParaRPr>
          </a:p>
          <a:p>
            <a:pPr marL="914400" algn="ctr">
              <a:lnSpc>
                <a:spcPct val="100000"/>
              </a:lnSpc>
              <a:tabLst>
                <a:tab pos="0" algn="l"/>
              </a:tabLst>
            </a:pPr>
            <a:r>
              <a:rPr lang="es-419" sz="7480" b="1" strike="noStrike" spc="-1" dirty="0" err="1">
                <a:solidFill>
                  <a:srgbClr val="595959"/>
                </a:solidFill>
                <a:latin typeface="Comfortaa"/>
                <a:ea typeface="Comfortaa"/>
              </a:rPr>
              <a:t>Sancor</a:t>
            </a:r>
            <a:r>
              <a:rPr lang="es-419" sz="748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 Seguros; </a:t>
            </a:r>
            <a:endParaRPr lang="es-ES" sz="7480" b="0" strike="noStrike" spc="-1" dirty="0">
              <a:latin typeface="Arial"/>
            </a:endParaRPr>
          </a:p>
          <a:p>
            <a:pPr marL="914400" algn="ctr">
              <a:lnSpc>
                <a:spcPct val="100000"/>
              </a:lnSpc>
              <a:tabLst>
                <a:tab pos="0" algn="l"/>
              </a:tabLst>
            </a:pPr>
            <a:r>
              <a:rPr lang="es-419" sz="748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La Segunda;</a:t>
            </a:r>
            <a:endParaRPr lang="es-ES" sz="7480" b="0" strike="noStrike" spc="-1" dirty="0">
              <a:latin typeface="Arial"/>
            </a:endParaRPr>
          </a:p>
          <a:p>
            <a:pPr marL="914400" algn="ctr">
              <a:lnSpc>
                <a:spcPct val="100000"/>
              </a:lnSpc>
              <a:tabLst>
                <a:tab pos="0" algn="l"/>
              </a:tabLst>
            </a:pPr>
            <a:r>
              <a:rPr lang="es-419" sz="748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El Norte.</a:t>
            </a:r>
            <a:endParaRPr lang="es-ES" sz="7480" b="0" strike="noStrike" spc="-1" dirty="0">
              <a:latin typeface="Arial"/>
            </a:endParaRPr>
          </a:p>
          <a:p>
            <a:pPr marL="914400" algn="ctr">
              <a:lnSpc>
                <a:spcPct val="100000"/>
              </a:lnSpc>
              <a:tabLst>
                <a:tab pos="0" algn="l"/>
              </a:tabLst>
            </a:pPr>
            <a:r>
              <a:rPr lang="es-419" sz="748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Se complementa la información con los medios locales. </a:t>
            </a:r>
            <a:endParaRPr lang="es-ES" sz="7480" b="0" strike="noStrike" spc="-1" dirty="0">
              <a:latin typeface="Arial"/>
            </a:endParaRPr>
          </a:p>
          <a:p>
            <a:pPr marL="914400" algn="ctr">
              <a:lnSpc>
                <a:spcPct val="100000"/>
              </a:lnSpc>
              <a:tabLst>
                <a:tab pos="0" algn="l"/>
              </a:tabLst>
            </a:pPr>
            <a:r>
              <a:rPr lang="es-419" sz="7480" b="0" strike="noStrike" spc="-1" dirty="0">
                <a:solidFill>
                  <a:srgbClr val="595959"/>
                </a:solidFill>
                <a:latin typeface="Arial"/>
                <a:ea typeface="Arial"/>
              </a:rPr>
              <a:t> </a:t>
            </a:r>
            <a:endParaRPr lang="es-ES" sz="7480" b="0" strike="noStrike" spc="-1" dirty="0">
              <a:latin typeface="Arial"/>
            </a:endParaRPr>
          </a:p>
          <a:p>
            <a:pPr marL="914400">
              <a:lnSpc>
                <a:spcPct val="100000"/>
              </a:lnSpc>
              <a:tabLst>
                <a:tab pos="0" algn="l"/>
              </a:tabLst>
            </a:pPr>
            <a:endParaRPr lang="es-ES" sz="7480" b="0" strike="noStrike" spc="-1" dirty="0">
              <a:latin typeface="Arial"/>
            </a:endParaRPr>
          </a:p>
          <a:p>
            <a:pPr marL="914400" algn="ctr">
              <a:lnSpc>
                <a:spcPct val="100000"/>
              </a:lnSpc>
              <a:tabLst>
                <a:tab pos="0" algn="l"/>
              </a:tabLst>
            </a:pPr>
            <a:r>
              <a:rPr lang="es-419" sz="1050" b="1" strike="noStrike" spc="-1" dirty="0">
                <a:solidFill>
                  <a:srgbClr val="5F6368"/>
                </a:solidFill>
                <a:highlight>
                  <a:srgbClr val="FFFFFF"/>
                </a:highlight>
                <a:latin typeface="Roboto"/>
                <a:ea typeface="Roboto"/>
              </a:rPr>
              <a:t> </a:t>
            </a:r>
            <a:endParaRPr lang="es-ES" sz="1050" b="0" strike="noStrike" spc="-1" dirty="0">
              <a:latin typeface="Arial"/>
            </a:endParaRPr>
          </a:p>
          <a:p>
            <a:pPr marL="914400" algn="ctr">
              <a:lnSpc>
                <a:spcPct val="100000"/>
              </a:lnSpc>
              <a:tabLst>
                <a:tab pos="0" algn="l"/>
              </a:tabLst>
            </a:pPr>
            <a:endParaRPr lang="es-ES" sz="105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71;p16"/>
          <p:cNvSpPr/>
          <p:nvPr/>
        </p:nvSpPr>
        <p:spPr>
          <a:xfrm>
            <a:off x="10201680" y="3932280"/>
            <a:ext cx="38232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Google Shape;72;p16"/>
          <p:cNvSpPr/>
          <p:nvPr/>
        </p:nvSpPr>
        <p:spPr>
          <a:xfrm>
            <a:off x="1296720" y="1396440"/>
            <a:ext cx="599652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Google Shape;73;p16"/>
          <p:cNvSpPr/>
          <p:nvPr/>
        </p:nvSpPr>
        <p:spPr>
          <a:xfrm>
            <a:off x="183600" y="939240"/>
            <a:ext cx="8518320" cy="319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419" sz="2900" b="1" u="sng" strike="noStrike" spc="-1" dirty="0">
                <a:solidFill>
                  <a:srgbClr val="595959"/>
                </a:solidFill>
                <a:uFillTx/>
                <a:latin typeface="Comfortaa"/>
                <a:ea typeface="Comfortaa"/>
              </a:rPr>
              <a:t>Transparencia</a:t>
            </a:r>
            <a:r>
              <a:rPr lang="es-419" sz="2900" b="1" u="sng" strike="noStrike" spc="-1" dirty="0" smtClean="0">
                <a:solidFill>
                  <a:srgbClr val="595959"/>
                </a:solidFill>
                <a:uFillTx/>
                <a:latin typeface="Comfortaa"/>
                <a:ea typeface="Comfortaa"/>
              </a:rPr>
              <a:t>.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419" sz="2900" b="1" u="sng" strike="noStrike" spc="-1" dirty="0" smtClean="0">
                <a:solidFill>
                  <a:srgbClr val="595959"/>
                </a:solidFill>
                <a:uFillTx/>
                <a:latin typeface="Comfortaa"/>
                <a:ea typeface="Comfortaa"/>
              </a:rPr>
              <a:t> </a:t>
            </a:r>
            <a:endParaRPr lang="es-ES" sz="2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419" sz="180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Está a disposición de todas las instituciones que forman parte del Observatorio de Seguridad que cuentan con acceso a la INTRANET, y de cualquier vecino que solicite una clave, los datos que sirvieran de fuente y el proceso de cómputo para revisar la correcta elaboración de la </a:t>
            </a:r>
            <a:r>
              <a:rPr lang="es-419" sz="1800" b="1" strike="noStrike" spc="-1" dirty="0" smtClean="0">
                <a:solidFill>
                  <a:srgbClr val="595959"/>
                </a:solidFill>
                <a:latin typeface="Comfortaa"/>
                <a:ea typeface="Comfortaa"/>
              </a:rPr>
              <a:t>estadística.</a:t>
            </a:r>
            <a:endParaRPr lang="es-E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419" sz="1800" b="1" strike="noStrike" spc="-1" dirty="0">
                <a:solidFill>
                  <a:srgbClr val="595959"/>
                </a:solidFill>
                <a:latin typeface="Comfortaa"/>
                <a:ea typeface="Comfortaa"/>
              </a:rPr>
              <a:t>En la carpeta “Fuentes  9º Informe” se encuentran  planillas originales enviadas por las fuentes de este observatorio.  </a:t>
            </a:r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79;p17"/>
          <p:cNvPicPr/>
          <p:nvPr/>
        </p:nvPicPr>
        <p:blipFill>
          <a:blip r:embed="rId2"/>
          <a:stretch/>
        </p:blipFill>
        <p:spPr>
          <a:xfrm>
            <a:off x="735398" y="2700581"/>
            <a:ext cx="2178865" cy="1274956"/>
          </a:xfrm>
          <a:prstGeom prst="rect">
            <a:avLst/>
          </a:prstGeom>
          <a:ln w="0">
            <a:noFill/>
          </a:ln>
        </p:spPr>
      </p:pic>
      <p:sp>
        <p:nvSpPr>
          <p:cNvPr id="123" name="Google Shape;78;p17"/>
          <p:cNvSpPr/>
          <p:nvPr/>
        </p:nvSpPr>
        <p:spPr>
          <a:xfrm>
            <a:off x="187036" y="805885"/>
            <a:ext cx="8733650" cy="14073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419" sz="3500" b="1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9º INFORME DE SINIESTRALIDAD VIAL</a:t>
            </a:r>
            <a:r>
              <a:rPr lang="es-419" sz="5200" b="1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. </a:t>
            </a:r>
            <a:endParaRPr lang="es-ES" sz="5200" b="1" strike="noStrike" spc="-1" dirty="0">
              <a:latin typeface="Arial"/>
            </a:endParaRPr>
          </a:p>
        </p:txBody>
      </p:sp>
      <p:pic>
        <p:nvPicPr>
          <p:cNvPr id="125" name="Google Shape;80;p17"/>
          <p:cNvPicPr/>
          <p:nvPr/>
        </p:nvPicPr>
        <p:blipFill>
          <a:blip r:embed="rId3"/>
          <a:srcRect l="15366" t="13221" r="13789" b="12144"/>
          <a:stretch/>
        </p:blipFill>
        <p:spPr>
          <a:xfrm>
            <a:off x="6686279" y="2753902"/>
            <a:ext cx="2104429" cy="116831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97;p20"/>
          <p:cNvSpPr/>
          <p:nvPr/>
        </p:nvSpPr>
        <p:spPr>
          <a:xfrm>
            <a:off x="304199" y="1984664"/>
            <a:ext cx="8518320" cy="15482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rmAutofit fontScale="64000" lnSpcReduction="200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419" sz="4540" b="1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En la localidad de </a:t>
            </a:r>
            <a:r>
              <a:rPr lang="es-419" sz="4540" b="1" strike="noStrike" spc="-1" dirty="0" err="1">
                <a:solidFill>
                  <a:srgbClr val="000000"/>
                </a:solidFill>
                <a:latin typeface="Comfortaa"/>
                <a:ea typeface="Comfortaa"/>
              </a:rPr>
              <a:t>Sunchales</a:t>
            </a:r>
            <a:r>
              <a:rPr lang="es-419" sz="4540" b="1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 en el año 2.022  se registró un total de 714 accidentes con 1.002  personas </a:t>
            </a:r>
            <a:r>
              <a:rPr lang="es-419" sz="4540" b="1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involucradas</a:t>
            </a:r>
            <a:r>
              <a:rPr lang="es-419" sz="4540" b="1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. </a:t>
            </a:r>
            <a:endParaRPr lang="es-ES" sz="454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s-ES" sz="454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45;p27"/>
          <p:cNvPicPr/>
          <p:nvPr/>
        </p:nvPicPr>
        <p:blipFill>
          <a:blip r:embed="rId2"/>
          <a:stretch/>
        </p:blipFill>
        <p:spPr>
          <a:xfrm>
            <a:off x="603277" y="3687283"/>
            <a:ext cx="1578813" cy="988626"/>
          </a:xfrm>
          <a:prstGeom prst="rect">
            <a:avLst/>
          </a:prstGeom>
          <a:ln w="0">
            <a:noFill/>
          </a:ln>
        </p:spPr>
      </p:pic>
      <p:sp>
        <p:nvSpPr>
          <p:cNvPr id="128" name="Rectángulo 127"/>
          <p:cNvSpPr/>
          <p:nvPr/>
        </p:nvSpPr>
        <p:spPr>
          <a:xfrm>
            <a:off x="3420000" y="669960"/>
            <a:ext cx="5038920" cy="40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Siniestros  según Condición Meteorológica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129" name="Imagen 128"/>
          <p:cNvPicPr/>
          <p:nvPr/>
        </p:nvPicPr>
        <p:blipFill>
          <a:blip r:embed="rId3"/>
          <a:stretch/>
        </p:blipFill>
        <p:spPr>
          <a:xfrm>
            <a:off x="4725573" y="1363909"/>
            <a:ext cx="3088391" cy="2220955"/>
          </a:xfrm>
          <a:prstGeom prst="rect">
            <a:avLst/>
          </a:prstGeom>
          <a:ln w="0">
            <a:noFill/>
          </a:ln>
        </p:spPr>
      </p:pic>
      <p:pic>
        <p:nvPicPr>
          <p:cNvPr id="130" name="Imagen 129"/>
          <p:cNvPicPr/>
          <p:nvPr/>
        </p:nvPicPr>
        <p:blipFill>
          <a:blip r:embed="rId4"/>
          <a:stretch/>
        </p:blipFill>
        <p:spPr>
          <a:xfrm>
            <a:off x="401563" y="1921009"/>
            <a:ext cx="2871360" cy="107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07;p22"/>
          <p:cNvPicPr/>
          <p:nvPr/>
        </p:nvPicPr>
        <p:blipFill>
          <a:blip r:embed="rId2"/>
          <a:stretch/>
        </p:blipFill>
        <p:spPr>
          <a:xfrm>
            <a:off x="352767" y="3513993"/>
            <a:ext cx="1566360" cy="1109962"/>
          </a:xfrm>
          <a:prstGeom prst="rect">
            <a:avLst/>
          </a:prstGeom>
          <a:ln w="0">
            <a:noFill/>
          </a:ln>
        </p:spPr>
      </p:pic>
      <p:pic>
        <p:nvPicPr>
          <p:cNvPr id="132" name="Imagen 131"/>
          <p:cNvPicPr/>
          <p:nvPr/>
        </p:nvPicPr>
        <p:blipFill>
          <a:blip r:embed="rId3"/>
          <a:stretch/>
        </p:blipFill>
        <p:spPr>
          <a:xfrm>
            <a:off x="789382" y="1333620"/>
            <a:ext cx="1524600" cy="2559240"/>
          </a:xfrm>
          <a:prstGeom prst="rect">
            <a:avLst/>
          </a:prstGeom>
          <a:ln w="0">
            <a:noFill/>
          </a:ln>
        </p:spPr>
      </p:pic>
      <p:sp>
        <p:nvSpPr>
          <p:cNvPr id="133" name="Rectángulo 132"/>
          <p:cNvSpPr/>
          <p:nvPr/>
        </p:nvSpPr>
        <p:spPr>
          <a:xfrm>
            <a:off x="4320000" y="553680"/>
            <a:ext cx="359136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Siniestros Por mes de Ocurrencia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134" name="Imagen 133"/>
          <p:cNvPicPr/>
          <p:nvPr/>
        </p:nvPicPr>
        <p:blipFill>
          <a:blip r:embed="rId4"/>
          <a:stretch/>
        </p:blipFill>
        <p:spPr>
          <a:xfrm>
            <a:off x="3255038" y="1229711"/>
            <a:ext cx="5418360" cy="3170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1;p25"/>
          <p:cNvPicPr/>
          <p:nvPr/>
        </p:nvPicPr>
        <p:blipFill>
          <a:blip r:embed="rId2"/>
          <a:stretch/>
        </p:blipFill>
        <p:spPr>
          <a:xfrm>
            <a:off x="483414" y="3513010"/>
            <a:ext cx="1793160" cy="1110600"/>
          </a:xfrm>
          <a:prstGeom prst="rect">
            <a:avLst/>
          </a:prstGeom>
          <a:ln w="0">
            <a:noFill/>
          </a:ln>
        </p:spPr>
      </p:pic>
      <p:sp>
        <p:nvSpPr>
          <p:cNvPr id="136" name="Rectángulo 135"/>
          <p:cNvSpPr/>
          <p:nvPr/>
        </p:nvSpPr>
        <p:spPr>
          <a:xfrm>
            <a:off x="4320000" y="669960"/>
            <a:ext cx="311904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Siniestros por Franja Horaria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137" name="Imagen 136"/>
          <p:cNvPicPr/>
          <p:nvPr/>
        </p:nvPicPr>
        <p:blipFill>
          <a:blip r:embed="rId3"/>
          <a:stretch/>
        </p:blipFill>
        <p:spPr>
          <a:xfrm>
            <a:off x="371634" y="1789429"/>
            <a:ext cx="2016720" cy="1422000"/>
          </a:xfrm>
          <a:prstGeom prst="rect">
            <a:avLst/>
          </a:prstGeom>
          <a:ln w="0">
            <a:noFill/>
          </a:ln>
        </p:spPr>
      </p:pic>
      <p:pic>
        <p:nvPicPr>
          <p:cNvPr id="138" name="Imagen 137"/>
          <p:cNvPicPr/>
          <p:nvPr/>
        </p:nvPicPr>
        <p:blipFill>
          <a:blip r:embed="rId4"/>
          <a:stretch/>
        </p:blipFill>
        <p:spPr>
          <a:xfrm>
            <a:off x="3172680" y="1080000"/>
            <a:ext cx="5466240" cy="313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305</Words>
  <Application>Microsoft Office PowerPoint</Application>
  <PresentationFormat>Presentación en pantalla (16:9)</PresentationFormat>
  <Paragraphs>61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Comfortaa</vt:lpstr>
      <vt:lpstr>DejaVu Sans</vt:lpstr>
      <vt:lpstr>Roboto</vt:lpstr>
      <vt:lpstr>Symbol</vt:lpstr>
      <vt:lpstr>Wingdings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dc:description/>
  <cp:lastModifiedBy>VV</cp:lastModifiedBy>
  <cp:revision>43</cp:revision>
  <dcterms:modified xsi:type="dcterms:W3CDTF">2023-04-03T16:13:00Z</dcterms:modified>
  <dc:language>es-ES</dc:language>
</cp:coreProperties>
</file>